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7" r:id="rId9"/>
    <p:sldId id="263" r:id="rId10"/>
    <p:sldId id="264" r:id="rId11"/>
    <p:sldId id="266" r:id="rId12"/>
  </p:sldIdLst>
  <p:sldSz cx="9144000" cy="5143500" type="screen16x9"/>
  <p:notesSz cx="6858000" cy="9144000"/>
  <p:embeddedFontLst>
    <p:embeddedFont>
      <p:font typeface="Montserrat ExtraBold" pitchFamily="2" charset="0"/>
      <p:bold r:id="rId14"/>
      <p:boldItalic r:id="rId15"/>
    </p:embeddedFont>
    <p:embeddedFont>
      <p:font typeface="Montserrat" pitchFamily="2" charset="0"/>
      <p:regular r:id="rId16"/>
      <p:bold r:id="rId17"/>
      <p:italic r:id="rId18"/>
      <p:boldItalic r:id="rId19"/>
    </p:embeddedFont>
    <p:embeddedFont>
      <p:font typeface="Lobster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>
        <p:guide orient="horz" pos="1620"/>
        <p:guide pos="2880"/>
        <p:guide orient="horz" pos="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0e98017a4_9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0e98017a4_9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25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0e98017a4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0e98017a4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0e98017a4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0e98017a4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0e98017a4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0e98017a4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0e98017a4_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0e98017a4_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0e98017a4_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0e98017a4_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81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0e98017a4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0e98017a4_9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0e98017a4_9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0e98017a4_9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0e98017a4_9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0e98017a4_9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3643841/#B2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www.sciencedirect.com/science/article/abs/pii/S037887411300824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0050" y="123800"/>
            <a:ext cx="120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050" y="491350"/>
            <a:ext cx="5309256" cy="41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/>
        </p:nvSpPr>
        <p:spPr>
          <a:xfrm>
            <a:off x="90050" y="123800"/>
            <a:ext cx="317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LAYOUT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2" y="677900"/>
            <a:ext cx="2313068" cy="4224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50" y="677900"/>
            <a:ext cx="2313068" cy="4224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19" y="677900"/>
            <a:ext cx="2571750" cy="458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/>
        </p:nvSpPr>
        <p:spPr>
          <a:xfrm>
            <a:off x="90050" y="123800"/>
            <a:ext cx="317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831350" y="1771350"/>
            <a:ext cx="548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Aarogya.ai</a:t>
            </a:r>
            <a:endParaRPr sz="4000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475" y="1710100"/>
            <a:ext cx="1113450" cy="9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2656175" y="2475450"/>
            <a:ext cx="43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“Where tradition meets modern wellness.”</a:t>
            </a:r>
            <a:endParaRPr sz="1800" i="1" dirty="0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  <p:extLst>
      <p:ext uri="{BB962C8B-B14F-4D97-AF65-F5344CB8AC3E}">
        <p14:creationId xmlns:p14="http://schemas.microsoft.com/office/powerpoint/2010/main" val="2634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90050" y="123800"/>
            <a:ext cx="120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0" y="879200"/>
            <a:ext cx="1085650" cy="10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330500" y="1096925"/>
            <a:ext cx="324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Frequent 1st choice in Far Western Nepal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(R. Kunwar et al.)</a:t>
            </a:r>
            <a:endParaRPr sz="1200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90050" y="2403725"/>
            <a:ext cx="1637100" cy="1218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25-50% 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Medicinal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919025" y="2403725"/>
            <a:ext cx="2233500" cy="1218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$8.6-$27M</a:t>
            </a:r>
            <a:r>
              <a:rPr lang="en-GB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worth of raw materials exported annually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4608251" y="520366"/>
            <a:ext cx="4110231" cy="2837252"/>
            <a:chOff x="-199395" y="1964850"/>
            <a:chExt cx="4564387" cy="3269100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4">
              <a:alphaModFix/>
            </a:blip>
            <a:srcRect l="12241" r="32316"/>
            <a:stretch/>
          </p:blipFill>
          <p:spPr>
            <a:xfrm>
              <a:off x="45025" y="1964850"/>
              <a:ext cx="3387726" cy="326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3027592" y="3432743"/>
              <a:ext cx="1337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Medicine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-117442" y="4586850"/>
              <a:ext cx="1337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Cosmetic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-199395" y="2389759"/>
              <a:ext cx="1085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70" name="Google Shape;70;p14"/>
          <p:cNvCxnSpPr/>
          <p:nvPr/>
        </p:nvCxnSpPr>
        <p:spPr>
          <a:xfrm>
            <a:off x="4344400" y="889150"/>
            <a:ext cx="53100" cy="41496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/>
          <p:nvPr/>
        </p:nvSpPr>
        <p:spPr>
          <a:xfrm>
            <a:off x="90050" y="3745400"/>
            <a:ext cx="1637100" cy="1218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75% 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India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919025" y="3745400"/>
            <a:ext cx="2233500" cy="1218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87% 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Nepal trusted and relied on Ayurveda during the covid pandemic</a:t>
            </a:r>
            <a:endParaRPr sz="1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4397500" y="3389725"/>
            <a:ext cx="4593900" cy="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38" y="3745393"/>
            <a:ext cx="11334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t="21667" b="20582"/>
          <a:stretch/>
        </p:blipFill>
        <p:spPr>
          <a:xfrm>
            <a:off x="6881538" y="4238350"/>
            <a:ext cx="1746275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l="14987" t="21066" b="20071"/>
          <a:stretch/>
        </p:blipFill>
        <p:spPr>
          <a:xfrm>
            <a:off x="6648600" y="3421825"/>
            <a:ext cx="2212154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7447650" y="396575"/>
            <a:ext cx="1572600" cy="12621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Usage Domains of Medicinal Plants in Nepal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86487" y="4966947"/>
            <a:ext cx="68639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hlinkClick r:id="rId8"/>
              </a:rPr>
              <a:t>Medicinal plants, traditional medicine, markets and management in far-west Nepal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 animBg="1"/>
      <p:bldP spid="64" grpId="0" animBg="1"/>
      <p:bldP spid="71" grpId="0" animBg="1"/>
      <p:bldP spid="72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90050" y="123800"/>
            <a:ext cx="219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446913" y="834650"/>
            <a:ext cx="3879900" cy="3815400"/>
          </a:xfrm>
          <a:prstGeom prst="diamond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5"/>
          <p:cNvSpPr/>
          <p:nvPr/>
        </p:nvSpPr>
        <p:spPr>
          <a:xfrm>
            <a:off x="3931313" y="553325"/>
            <a:ext cx="821700" cy="78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5"/>
          <p:cNvSpPr/>
          <p:nvPr/>
        </p:nvSpPr>
        <p:spPr>
          <a:xfrm>
            <a:off x="1995488" y="2348450"/>
            <a:ext cx="821700" cy="78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5"/>
          <p:cNvSpPr/>
          <p:nvPr/>
        </p:nvSpPr>
        <p:spPr>
          <a:xfrm>
            <a:off x="5790888" y="2332950"/>
            <a:ext cx="821700" cy="78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5"/>
          <p:cNvSpPr/>
          <p:nvPr/>
        </p:nvSpPr>
        <p:spPr>
          <a:xfrm>
            <a:off x="3976013" y="4262700"/>
            <a:ext cx="821700" cy="78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4052263" y="834650"/>
            <a:ext cx="2175200" cy="669175"/>
            <a:chOff x="4052263" y="834650"/>
            <a:chExt cx="2175200" cy="669175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2263" y="834650"/>
              <a:ext cx="669175" cy="66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 txBox="1"/>
            <p:nvPr/>
          </p:nvSpPr>
          <p:spPr>
            <a:xfrm>
              <a:off x="4820463" y="868450"/>
              <a:ext cx="140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Accessibility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47138" y="2369637"/>
            <a:ext cx="1812700" cy="966713"/>
            <a:chOff x="2236863" y="2407763"/>
            <a:chExt cx="1812700" cy="966713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36863" y="2407763"/>
              <a:ext cx="669175" cy="66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5"/>
            <p:cNvSpPr txBox="1"/>
            <p:nvPr/>
          </p:nvSpPr>
          <p:spPr>
            <a:xfrm>
              <a:off x="2642563" y="2974276"/>
              <a:ext cx="140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Authenticity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3413" y="3980875"/>
            <a:ext cx="1407000" cy="1069375"/>
            <a:chOff x="3773413" y="3980875"/>
            <a:chExt cx="1407000" cy="1069375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2275" y="3980875"/>
              <a:ext cx="669175" cy="66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 txBox="1"/>
            <p:nvPr/>
          </p:nvSpPr>
          <p:spPr>
            <a:xfrm>
              <a:off x="3773413" y="4650050"/>
              <a:ext cx="140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Informative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59213" y="2355237"/>
            <a:ext cx="1407000" cy="1033562"/>
            <a:chOff x="5519206" y="2392250"/>
            <a:chExt cx="1407000" cy="1033562"/>
          </a:xfrm>
        </p:grpSpPr>
        <p:pic>
          <p:nvPicPr>
            <p:cNvPr id="91" name="Google Shape;9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67663" y="2392250"/>
              <a:ext cx="669201" cy="669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5"/>
            <p:cNvSpPr txBox="1"/>
            <p:nvPr/>
          </p:nvSpPr>
          <p:spPr>
            <a:xfrm>
              <a:off x="5519206" y="3025612"/>
              <a:ext cx="140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Growth</a:t>
              </a:r>
              <a:endParaRPr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6" name="Google Shape;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913" y="2125098"/>
            <a:ext cx="1113862" cy="10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4829250" y="1399800"/>
            <a:ext cx="4135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Aarogya.ai</a:t>
            </a:r>
            <a:endParaRPr sz="4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422525" y="2202288"/>
            <a:ext cx="340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AI based approach that detects medicinal herbs and presents their usage, consumption and growth method</a:t>
            </a:r>
            <a:endParaRPr sz="1200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829250" y="3567550"/>
            <a:ext cx="413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Developed &amp; Presented By</a:t>
            </a:r>
            <a:endParaRPr sz="18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732425" y="4029250"/>
            <a:ext cx="278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Jatin Bhusal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Prashamsa Bakhrel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Puskar Adhikari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en-GB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Rohan Kaju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 rot="-5400000">
            <a:off x="1284000" y="2371650"/>
            <a:ext cx="34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Khwopa Engineering College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" y="123800"/>
            <a:ext cx="2697550" cy="49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1553175" y="754075"/>
            <a:ext cx="5897700" cy="262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/>
          <p:nvPr/>
        </p:nvSpPr>
        <p:spPr>
          <a:xfrm>
            <a:off x="90050" y="123800"/>
            <a:ext cx="317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SYSTEM 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50" y="123800"/>
            <a:ext cx="773975" cy="6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00" y="2101975"/>
            <a:ext cx="939549" cy="93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701800" y="1956150"/>
            <a:ext cx="317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Via Camera/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Gallery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3122588" y="2163750"/>
            <a:ext cx="1701900" cy="81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314423" y="2445150"/>
            <a:ext cx="1701900" cy="25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7"/>
          <p:cNvSpPr/>
          <p:nvPr/>
        </p:nvSpPr>
        <p:spPr>
          <a:xfrm>
            <a:off x="5582200" y="2163750"/>
            <a:ext cx="1701900" cy="81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852000" y="2445150"/>
            <a:ext cx="596400" cy="253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7"/>
          <p:cNvSpPr/>
          <p:nvPr/>
        </p:nvSpPr>
        <p:spPr>
          <a:xfrm>
            <a:off x="1672750" y="877925"/>
            <a:ext cx="1328100" cy="64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3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3264050" y="877925"/>
            <a:ext cx="2059500" cy="64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Augmentation</a:t>
            </a:r>
            <a:endParaRPr sz="13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5582200" y="877925"/>
            <a:ext cx="1701900" cy="64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17"/>
          <p:cNvCxnSpPr>
            <a:stCxn id="120" idx="6"/>
            <a:endCxn id="121" idx="2"/>
          </p:cNvCxnSpPr>
          <p:nvPr/>
        </p:nvCxnSpPr>
        <p:spPr>
          <a:xfrm>
            <a:off x="3000850" y="1198625"/>
            <a:ext cx="263100" cy="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7"/>
          <p:cNvCxnSpPr>
            <a:stCxn id="121" idx="6"/>
          </p:cNvCxnSpPr>
          <p:nvPr/>
        </p:nvCxnSpPr>
        <p:spPr>
          <a:xfrm>
            <a:off x="5323550" y="1198625"/>
            <a:ext cx="299400" cy="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7"/>
          <p:cNvCxnSpPr>
            <a:stCxn id="122" idx="4"/>
            <a:endCxn id="118" idx="0"/>
          </p:cNvCxnSpPr>
          <p:nvPr/>
        </p:nvCxnSpPr>
        <p:spPr>
          <a:xfrm>
            <a:off x="6433150" y="1519325"/>
            <a:ext cx="0" cy="6444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7"/>
          <p:cNvSpPr/>
          <p:nvPr/>
        </p:nvSpPr>
        <p:spPr>
          <a:xfrm>
            <a:off x="7707000" y="2348100"/>
            <a:ext cx="1375800" cy="4473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Application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7284096" y="2445150"/>
            <a:ext cx="396900" cy="25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8" name="Google Shape;128;p17"/>
          <p:cNvCxnSpPr>
            <a:stCxn id="126" idx="2"/>
          </p:cNvCxnSpPr>
          <p:nvPr/>
        </p:nvCxnSpPr>
        <p:spPr>
          <a:xfrm>
            <a:off x="8394900" y="2795400"/>
            <a:ext cx="12600" cy="9300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7"/>
          <p:cNvCxnSpPr/>
          <p:nvPr/>
        </p:nvCxnSpPr>
        <p:spPr>
          <a:xfrm rot="10800000" flipH="1">
            <a:off x="1958350" y="3725400"/>
            <a:ext cx="6438000" cy="225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7"/>
          <p:cNvSpPr/>
          <p:nvPr/>
        </p:nvSpPr>
        <p:spPr>
          <a:xfrm>
            <a:off x="1297050" y="4096925"/>
            <a:ext cx="1328100" cy="6414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3662288" y="4096925"/>
            <a:ext cx="1328100" cy="6414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Usage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6027525" y="4096925"/>
            <a:ext cx="1328100" cy="6414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Growth</a:t>
            </a:r>
            <a:endParaRPr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17"/>
          <p:cNvCxnSpPr>
            <a:endCxn id="130" idx="0"/>
          </p:cNvCxnSpPr>
          <p:nvPr/>
        </p:nvCxnSpPr>
        <p:spPr>
          <a:xfrm>
            <a:off x="1958400" y="3748025"/>
            <a:ext cx="2700" cy="3489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4324988" y="3725400"/>
            <a:ext cx="2700" cy="3489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6690225" y="3747900"/>
            <a:ext cx="2700" cy="3489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459125" y="3060300"/>
            <a:ext cx="8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26" y="1752286"/>
            <a:ext cx="573313" cy="573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57" y="1568437"/>
            <a:ext cx="714793" cy="276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90050" y="123800"/>
            <a:ext cx="317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SYSTEM 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50" y="123800"/>
            <a:ext cx="773975" cy="6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" y="1464013"/>
            <a:ext cx="5619463" cy="2349230"/>
          </a:xfrm>
          <a:prstGeom prst="rect">
            <a:avLst/>
          </a:prstGeom>
        </p:spPr>
      </p:pic>
      <p:pic>
        <p:nvPicPr>
          <p:cNvPr id="2050" name="Picture 2" descr="Open 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79" y="1733145"/>
            <a:ext cx="2567893" cy="18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174;p18"/>
          <p:cNvSpPr txBox="1"/>
          <p:nvPr/>
        </p:nvSpPr>
        <p:spPr>
          <a:xfrm>
            <a:off x="1844600" y="3813243"/>
            <a:ext cx="274846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Accuracy &amp; Loss Graph</a:t>
            </a:r>
            <a:endParaRPr sz="15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74;p18"/>
          <p:cNvSpPr txBox="1"/>
          <p:nvPr/>
        </p:nvSpPr>
        <p:spPr>
          <a:xfrm>
            <a:off x="6134793" y="3702996"/>
            <a:ext cx="274846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smtClean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15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52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90050" y="123800"/>
            <a:ext cx="317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50" y="123800"/>
            <a:ext cx="773975" cy="64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8"/>
          <p:cNvGrpSpPr/>
          <p:nvPr/>
        </p:nvGrpSpPr>
        <p:grpSpPr>
          <a:xfrm>
            <a:off x="7402225" y="943400"/>
            <a:ext cx="1531200" cy="1531200"/>
            <a:chOff x="353375" y="1125550"/>
            <a:chExt cx="1531200" cy="1531200"/>
          </a:xfrm>
        </p:grpSpPr>
        <p:sp>
          <p:nvSpPr>
            <p:cNvPr id="144" name="Google Shape;144;p18"/>
            <p:cNvSpPr/>
            <p:nvPr/>
          </p:nvSpPr>
          <p:spPr>
            <a:xfrm>
              <a:off x="353375" y="1125550"/>
              <a:ext cx="1531200" cy="1531200"/>
            </a:xfrm>
            <a:prstGeom prst="ellipse">
              <a:avLst/>
            </a:prstGeom>
            <a:solidFill>
              <a:srgbClr val="1C4587"/>
            </a:solidFill>
            <a:ln w="952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5" name="Google Shape;14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324" y="1191927"/>
              <a:ext cx="1398751" cy="1398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8"/>
          <p:cNvSpPr txBox="1"/>
          <p:nvPr/>
        </p:nvSpPr>
        <p:spPr>
          <a:xfrm>
            <a:off x="7452475" y="2652675"/>
            <a:ext cx="157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Basale</a:t>
            </a:r>
            <a:endParaRPr sz="15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5763563" y="2033075"/>
            <a:ext cx="1570500" cy="2004425"/>
            <a:chOff x="5740100" y="1256500"/>
            <a:chExt cx="1570500" cy="2004425"/>
          </a:xfrm>
        </p:grpSpPr>
        <p:grpSp>
          <p:nvGrpSpPr>
            <p:cNvPr id="148" name="Google Shape;148;p18"/>
            <p:cNvGrpSpPr/>
            <p:nvPr/>
          </p:nvGrpSpPr>
          <p:grpSpPr>
            <a:xfrm>
              <a:off x="5742078" y="1256500"/>
              <a:ext cx="1531200" cy="1531200"/>
              <a:chOff x="5739975" y="1125550"/>
              <a:chExt cx="1531200" cy="1531200"/>
            </a:xfrm>
          </p:grpSpPr>
          <p:grpSp>
            <p:nvGrpSpPr>
              <p:cNvPr id="149" name="Google Shape;149;p18"/>
              <p:cNvGrpSpPr/>
              <p:nvPr/>
            </p:nvGrpSpPr>
            <p:grpSpPr>
              <a:xfrm>
                <a:off x="5739975" y="1125550"/>
                <a:ext cx="1531200" cy="1531200"/>
                <a:chOff x="353375" y="1125550"/>
                <a:chExt cx="1531200" cy="1531200"/>
              </a:xfrm>
            </p:grpSpPr>
            <p:sp>
              <p:nvSpPr>
                <p:cNvPr id="150" name="Google Shape;150;p18"/>
                <p:cNvSpPr/>
                <p:nvPr/>
              </p:nvSpPr>
              <p:spPr>
                <a:xfrm>
                  <a:off x="353375" y="1125550"/>
                  <a:ext cx="1531200" cy="1531200"/>
                </a:xfrm>
                <a:prstGeom prst="ellipse">
                  <a:avLst/>
                </a:prstGeom>
                <a:solidFill>
                  <a:srgbClr val="1C4587"/>
                </a:solidFill>
                <a:ln w="9525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51" name="Google Shape;151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-120710" t="-108100" r="120709" b="108099"/>
                <a:stretch/>
              </p:blipFill>
              <p:spPr>
                <a:xfrm>
                  <a:off x="392538" y="1164699"/>
                  <a:ext cx="1452873" cy="1452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2" name="Google Shape;152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06212" y="1191935"/>
                <a:ext cx="1398750" cy="13987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18"/>
            <p:cNvSpPr txBox="1"/>
            <p:nvPr/>
          </p:nvSpPr>
          <p:spPr>
            <a:xfrm>
              <a:off x="5740100" y="2845425"/>
              <a:ext cx="157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Sandalwood</a:t>
              </a:r>
              <a:endParaRPr sz="15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3910656" y="907325"/>
            <a:ext cx="1582194" cy="2099075"/>
            <a:chOff x="3910656" y="1256500"/>
            <a:chExt cx="1582194" cy="2099075"/>
          </a:xfrm>
        </p:grpSpPr>
        <p:grpSp>
          <p:nvGrpSpPr>
            <p:cNvPr id="155" name="Google Shape;155;p18"/>
            <p:cNvGrpSpPr/>
            <p:nvPr/>
          </p:nvGrpSpPr>
          <p:grpSpPr>
            <a:xfrm>
              <a:off x="3910656" y="1256500"/>
              <a:ext cx="1531200" cy="1531200"/>
              <a:chOff x="2115550" y="1125550"/>
              <a:chExt cx="1531200" cy="1531200"/>
            </a:xfrm>
          </p:grpSpPr>
          <p:grpSp>
            <p:nvGrpSpPr>
              <p:cNvPr id="156" name="Google Shape;156;p18"/>
              <p:cNvGrpSpPr/>
              <p:nvPr/>
            </p:nvGrpSpPr>
            <p:grpSpPr>
              <a:xfrm>
                <a:off x="2115550" y="1125550"/>
                <a:ext cx="1531200" cy="1531200"/>
                <a:chOff x="353375" y="1125550"/>
                <a:chExt cx="1531200" cy="1531200"/>
              </a:xfrm>
            </p:grpSpPr>
            <p:sp>
              <p:nvSpPr>
                <p:cNvPr id="157" name="Google Shape;157;p18"/>
                <p:cNvSpPr/>
                <p:nvPr/>
              </p:nvSpPr>
              <p:spPr>
                <a:xfrm>
                  <a:off x="353375" y="1125550"/>
                  <a:ext cx="1531200" cy="1531200"/>
                </a:xfrm>
                <a:prstGeom prst="ellipse">
                  <a:avLst/>
                </a:prstGeom>
                <a:solidFill>
                  <a:srgbClr val="1C4587"/>
                </a:solidFill>
                <a:ln w="9525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58" name="Google Shape;158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-120710" t="-108100" r="120709" b="108099"/>
                <a:stretch/>
              </p:blipFill>
              <p:spPr>
                <a:xfrm>
                  <a:off x="392538" y="1164699"/>
                  <a:ext cx="1452873" cy="1452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9" name="Google Shape;159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81775" y="1191775"/>
                <a:ext cx="1398750" cy="1398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" name="Google Shape;160;p18"/>
            <p:cNvSpPr txBox="1"/>
            <p:nvPr/>
          </p:nvSpPr>
          <p:spPr>
            <a:xfrm>
              <a:off x="3922350" y="2940075"/>
              <a:ext cx="157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Guava</a:t>
              </a:r>
              <a:endParaRPr sz="15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2069413" y="2033075"/>
            <a:ext cx="1570500" cy="2099075"/>
            <a:chOff x="2059575" y="1256500"/>
            <a:chExt cx="1570500" cy="2099075"/>
          </a:xfrm>
        </p:grpSpPr>
        <p:grpSp>
          <p:nvGrpSpPr>
            <p:cNvPr id="162" name="Google Shape;162;p18"/>
            <p:cNvGrpSpPr/>
            <p:nvPr/>
          </p:nvGrpSpPr>
          <p:grpSpPr>
            <a:xfrm>
              <a:off x="2079234" y="1256500"/>
              <a:ext cx="1531200" cy="1531200"/>
              <a:chOff x="7523725" y="1125550"/>
              <a:chExt cx="1531200" cy="1531200"/>
            </a:xfrm>
          </p:grpSpPr>
          <p:grpSp>
            <p:nvGrpSpPr>
              <p:cNvPr id="163" name="Google Shape;163;p18"/>
              <p:cNvGrpSpPr/>
              <p:nvPr/>
            </p:nvGrpSpPr>
            <p:grpSpPr>
              <a:xfrm>
                <a:off x="7523725" y="1125550"/>
                <a:ext cx="1531200" cy="1531200"/>
                <a:chOff x="353375" y="1125550"/>
                <a:chExt cx="1531200" cy="1531200"/>
              </a:xfrm>
            </p:grpSpPr>
            <p:sp>
              <p:nvSpPr>
                <p:cNvPr id="164" name="Google Shape;164;p18"/>
                <p:cNvSpPr/>
                <p:nvPr/>
              </p:nvSpPr>
              <p:spPr>
                <a:xfrm>
                  <a:off x="353375" y="1125550"/>
                  <a:ext cx="1531200" cy="1531200"/>
                </a:xfrm>
                <a:prstGeom prst="ellipse">
                  <a:avLst/>
                </a:prstGeom>
                <a:solidFill>
                  <a:srgbClr val="1C4587"/>
                </a:solidFill>
                <a:ln w="9525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65" name="Google Shape;165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-120710" t="-108100" r="120709" b="108099"/>
                <a:stretch/>
              </p:blipFill>
              <p:spPr>
                <a:xfrm>
                  <a:off x="392538" y="1164699"/>
                  <a:ext cx="1452873" cy="1452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6" name="Google Shape;166;p1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592700" y="1191775"/>
                <a:ext cx="1398750" cy="1398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7" name="Google Shape;167;p18"/>
            <p:cNvSpPr txBox="1"/>
            <p:nvPr/>
          </p:nvSpPr>
          <p:spPr>
            <a:xfrm>
              <a:off x="2059575" y="2940075"/>
              <a:ext cx="157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Tulsi</a:t>
              </a:r>
              <a:endParaRPr sz="15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228200" y="969088"/>
            <a:ext cx="1570500" cy="2099075"/>
            <a:chOff x="228175" y="1256500"/>
            <a:chExt cx="1570500" cy="2099075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247813" y="1256500"/>
              <a:ext cx="1531200" cy="1531200"/>
              <a:chOff x="3956225" y="1125550"/>
              <a:chExt cx="1531200" cy="1531200"/>
            </a:xfrm>
          </p:grpSpPr>
          <p:grpSp>
            <p:nvGrpSpPr>
              <p:cNvPr id="170" name="Google Shape;170;p18"/>
              <p:cNvGrpSpPr/>
              <p:nvPr/>
            </p:nvGrpSpPr>
            <p:grpSpPr>
              <a:xfrm>
                <a:off x="3956225" y="1125550"/>
                <a:ext cx="1531200" cy="1531200"/>
                <a:chOff x="353375" y="1125550"/>
                <a:chExt cx="1531200" cy="1531200"/>
              </a:xfrm>
            </p:grpSpPr>
            <p:sp>
              <p:nvSpPr>
                <p:cNvPr id="171" name="Google Shape;171;p18"/>
                <p:cNvSpPr/>
                <p:nvPr/>
              </p:nvSpPr>
              <p:spPr>
                <a:xfrm>
                  <a:off x="353375" y="1125550"/>
                  <a:ext cx="1531200" cy="1531200"/>
                </a:xfrm>
                <a:prstGeom prst="ellipse">
                  <a:avLst/>
                </a:prstGeom>
                <a:solidFill>
                  <a:srgbClr val="1C4587"/>
                </a:solidFill>
                <a:ln w="9525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172" name="Google Shape;172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-120710" t="-108100" r="120709" b="108099"/>
                <a:stretch/>
              </p:blipFill>
              <p:spPr>
                <a:xfrm>
                  <a:off x="392538" y="1164699"/>
                  <a:ext cx="1452873" cy="1452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3" name="Google Shape;173;p1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019688" y="1191937"/>
                <a:ext cx="1398763" cy="13987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4" name="Google Shape;174;p18"/>
            <p:cNvSpPr txBox="1"/>
            <p:nvPr/>
          </p:nvSpPr>
          <p:spPr>
            <a:xfrm>
              <a:off x="228175" y="2940075"/>
              <a:ext cx="157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 dirty="0">
                  <a:solidFill>
                    <a:srgbClr val="1C458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Neem</a:t>
              </a:r>
              <a:endParaRPr sz="15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5" name="Google Shape;175;p18"/>
          <p:cNvSpPr txBox="1"/>
          <p:nvPr/>
        </p:nvSpPr>
        <p:spPr>
          <a:xfrm>
            <a:off x="-90775" y="2967488"/>
            <a:ext cx="204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Skin Disease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Blood Pressure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733975" y="4064350"/>
            <a:ext cx="26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Respiratory Problems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Fever and Cold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3825850" y="2860075"/>
            <a:ext cx="26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Gastritis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Intestinal issues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307850" y="4037500"/>
            <a:ext cx="26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Urine Problems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Heart Diseases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7347775" y="3006400"/>
            <a:ext cx="260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Wounds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Burns</a:t>
            </a:r>
            <a:endParaRPr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52751" y="4910881"/>
            <a:ext cx="73832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hlinkClick r:id="rId9"/>
              </a:rPr>
              <a:t>Medicinal plants for women's healthcare in southeast Asia: A meta-analysis of their traditional use, chemical constituents, and pharmacology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6" grpId="0"/>
      <p:bldP spid="175" grpId="0"/>
      <p:bldP spid="176" grpId="0"/>
      <p:bldP spid="177" grpId="0"/>
      <p:bldP spid="178" grpId="0"/>
      <p:bldP spid="1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4;p19"/>
          <p:cNvSpPr txBox="1"/>
          <p:nvPr/>
        </p:nvSpPr>
        <p:spPr>
          <a:xfrm>
            <a:off x="185481" y="123800"/>
            <a:ext cx="317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SCALABILITY &amp; BUSINESS MODEL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86;p19"/>
          <p:cNvSpPr txBox="1"/>
          <p:nvPr/>
        </p:nvSpPr>
        <p:spPr>
          <a:xfrm>
            <a:off x="-13763" y="331481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80CA"/>
                </a:solidFill>
                <a:latin typeface="Montserrat"/>
                <a:ea typeface="Montserrat"/>
                <a:cs typeface="Montserrat"/>
                <a:sym typeface="Montserrat"/>
              </a:rPr>
              <a:t>Botanical Gardens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85482" y="1080748"/>
            <a:ext cx="9298939" cy="4116051"/>
            <a:chOff x="2153950" y="770725"/>
            <a:chExt cx="9844091" cy="4301050"/>
          </a:xfrm>
        </p:grpSpPr>
        <p:pic>
          <p:nvPicPr>
            <p:cNvPr id="6" name="Google Shape;18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60725" y="2593150"/>
              <a:ext cx="1000173" cy="55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87;p19"/>
            <p:cNvSpPr txBox="1"/>
            <p:nvPr/>
          </p:nvSpPr>
          <p:spPr>
            <a:xfrm>
              <a:off x="5903075" y="30259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0080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Researchers</a:t>
              </a:r>
              <a:endParaRPr dirty="0"/>
            </a:p>
          </p:txBody>
        </p:sp>
        <p:pic>
          <p:nvPicPr>
            <p:cNvPr id="8" name="Google Shape;18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46800" y="2593150"/>
              <a:ext cx="939391" cy="52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89;p19"/>
            <p:cNvSpPr txBox="1"/>
            <p:nvPr/>
          </p:nvSpPr>
          <p:spPr>
            <a:xfrm>
              <a:off x="3643800" y="467157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0080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Hikers &amp; Travellers</a:t>
              </a:r>
              <a:endParaRPr dirty="0"/>
            </a:p>
          </p:txBody>
        </p:sp>
        <p:pic>
          <p:nvPicPr>
            <p:cNvPr id="10" name="Google Shape;19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4217510" y="3337298"/>
              <a:ext cx="708975" cy="58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91;p19"/>
            <p:cNvSpPr txBox="1"/>
            <p:nvPr/>
          </p:nvSpPr>
          <p:spPr>
            <a:xfrm>
              <a:off x="4984625" y="12309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0080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Home Usage</a:t>
              </a:r>
              <a:endParaRPr dirty="0"/>
            </a:p>
          </p:txBody>
        </p:sp>
        <p:pic>
          <p:nvPicPr>
            <p:cNvPr id="12" name="Google Shape;19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4252038" y="1737862"/>
              <a:ext cx="639924" cy="5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9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189" y="2442375"/>
              <a:ext cx="855323" cy="7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9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9025" y="2377550"/>
              <a:ext cx="639924" cy="63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9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99362" y="922175"/>
              <a:ext cx="708975" cy="7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9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17500" y="3962575"/>
              <a:ext cx="709000" cy="7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9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53950" y="2442363"/>
              <a:ext cx="709000" cy="7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91;p19"/>
            <p:cNvSpPr txBox="1"/>
            <p:nvPr/>
          </p:nvSpPr>
          <p:spPr>
            <a:xfrm>
              <a:off x="8112467" y="770725"/>
              <a:ext cx="3308937" cy="482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 smtClean="0">
                  <a:solidFill>
                    <a:srgbClr val="1C4587"/>
                  </a:solidFill>
                  <a:latin typeface="Montserrat"/>
                  <a:sym typeface="Montserrat"/>
                </a:rPr>
                <a:t>Future Enhancements</a:t>
              </a:r>
              <a:endParaRPr sz="1800" dirty="0">
                <a:solidFill>
                  <a:srgbClr val="1C4587"/>
                </a:solidFill>
              </a:endParaRPr>
            </a:p>
          </p:txBody>
        </p:sp>
        <p:sp>
          <p:nvSpPr>
            <p:cNvPr id="19" name="Google Shape;191;p19"/>
            <p:cNvSpPr txBox="1"/>
            <p:nvPr/>
          </p:nvSpPr>
          <p:spPr>
            <a:xfrm>
              <a:off x="8856925" y="1694478"/>
              <a:ext cx="3000000" cy="418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rgbClr val="0080CA"/>
                  </a:solidFill>
                  <a:latin typeface="Montserrat"/>
                  <a:sym typeface="Montserrat"/>
                </a:rPr>
                <a:t> </a:t>
              </a:r>
              <a:r>
                <a:rPr lang="en-GB" b="1" dirty="0" smtClean="0">
                  <a:solidFill>
                    <a:srgbClr val="0080CA"/>
                  </a:solidFill>
                  <a:latin typeface="Montserrat"/>
                  <a:sym typeface="Montserrat"/>
                </a:rPr>
                <a:t>Track &amp; Notify</a:t>
              </a:r>
              <a:endParaRPr dirty="0"/>
            </a:p>
          </p:txBody>
        </p:sp>
        <p:sp>
          <p:nvSpPr>
            <p:cNvPr id="20" name="Google Shape;191;p19"/>
            <p:cNvSpPr txBox="1"/>
            <p:nvPr/>
          </p:nvSpPr>
          <p:spPr>
            <a:xfrm>
              <a:off x="8998041" y="2913238"/>
              <a:ext cx="3000000" cy="418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 smtClean="0">
                  <a:solidFill>
                    <a:srgbClr val="0080CA"/>
                  </a:solidFill>
                  <a:latin typeface="Montserrat"/>
                  <a:sym typeface="Montserrat"/>
                </a:rPr>
                <a:t>Addition of new plants</a:t>
              </a:r>
              <a:endParaRPr dirty="0"/>
            </a:p>
          </p:txBody>
        </p:sp>
        <p:sp>
          <p:nvSpPr>
            <p:cNvPr id="21" name="Google Shape;191;p19"/>
            <p:cNvSpPr txBox="1"/>
            <p:nvPr/>
          </p:nvSpPr>
          <p:spPr>
            <a:xfrm>
              <a:off x="8998041" y="4108044"/>
              <a:ext cx="3000000" cy="418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 smtClean="0">
                  <a:solidFill>
                    <a:srgbClr val="0080CA"/>
                  </a:solidFill>
                  <a:latin typeface="Montserrat"/>
                  <a:sym typeface="Montserrat"/>
                </a:rPr>
                <a:t>Search</a:t>
              </a:r>
              <a:endParaRPr dirty="0"/>
            </a:p>
          </p:txBody>
        </p:sp>
      </p:grpSp>
      <p:pic>
        <p:nvPicPr>
          <p:cNvPr id="22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450" y="123800"/>
            <a:ext cx="773975" cy="64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Connector 22"/>
          <p:cNvCxnSpPr/>
          <p:nvPr/>
        </p:nvCxnSpPr>
        <p:spPr>
          <a:xfrm>
            <a:off x="5228497" y="1047200"/>
            <a:ext cx="34993" cy="394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4026" y="1852984"/>
            <a:ext cx="703229" cy="7032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4026" y="2881594"/>
            <a:ext cx="836531" cy="8365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847894" y="4132309"/>
            <a:ext cx="712956" cy="7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90050" y="123800"/>
            <a:ext cx="317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SCALABILITY &amp; BUSINESS MODEL</a:t>
            </a:r>
            <a:endParaRPr sz="2400" b="1" dirty="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0" y="1244625"/>
            <a:ext cx="85725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450" y="123800"/>
            <a:ext cx="773975" cy="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213</Words>
  <Application>Microsoft Office PowerPoint</Application>
  <PresentationFormat>On-screen Show (16:9)</PresentationFormat>
  <Paragraphs>75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 ExtraBold</vt:lpstr>
      <vt:lpstr>Arial</vt:lpstr>
      <vt:lpstr>Montserrat</vt:lpstr>
      <vt:lpstr>Lobster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Jatin Bhusal</cp:lastModifiedBy>
  <cp:revision>15</cp:revision>
  <dcterms:modified xsi:type="dcterms:W3CDTF">2023-01-28T08:24:45Z</dcterms:modified>
</cp:coreProperties>
</file>